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0E28627-6EFC-45B4-8296-3E4A5B7CA0C7}" type="datetimeFigureOut">
              <a:rPr lang="ru-RU" smtClean="0"/>
              <a:pPr/>
              <a:t>09.12.2007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C045A3-F6AF-4879-BE5A-1FE11D1097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2290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ПРЕДЛОЖЕНИЯ</a:t>
            </a:r>
          </a:p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ОПРЕДЕЛЁННО-ЛИЧНЫЕ</a:t>
            </a:r>
            <a:endParaRPr lang="ru-RU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C:\Users\User\Desktop\5be0037i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3429024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071934" y="2928934"/>
            <a:ext cx="44291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«Лишь слову</a:t>
            </a:r>
          </a:p>
          <a:p>
            <a:r>
              <a:rPr lang="ru-RU" sz="3600" dirty="0" smtClean="0"/>
              <a:t> жизнь дана …»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        И.Бунин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5786454"/>
            <a:ext cx="2378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Памятник И.Бунину </a:t>
            </a:r>
          </a:p>
          <a:p>
            <a:r>
              <a:rPr lang="ru-RU" dirty="0" smtClean="0"/>
              <a:t>на родине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 build="allAtOnce"/>
      <p:bldP spid="7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428604"/>
            <a:ext cx="5686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tx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ЗАДАЧИ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cap="all" spc="0" dirty="0" smtClean="0">
                <a:ln w="0"/>
                <a:solidFill>
                  <a:schemeClr val="tx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УРОКА</a:t>
            </a:r>
            <a:endParaRPr lang="ru-RU" sz="5400" b="1" cap="all" spc="0" dirty="0">
              <a:ln w="0"/>
              <a:solidFill>
                <a:schemeClr val="tx2">
                  <a:lumMod val="2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User\Desktop\Учитель-учителю\На урок с Буниным\pb_308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2628906" cy="30432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1285860"/>
            <a:ext cx="56436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закреплять понятия односоставных</a:t>
            </a:r>
          </a:p>
          <a:p>
            <a:pPr marL="342900" indent="-342900"/>
            <a:r>
              <a:rPr lang="ru-RU" sz="2400" dirty="0" smtClean="0"/>
              <a:t> предложений;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воспитывать любовь к природе </a:t>
            </a:r>
          </a:p>
          <a:p>
            <a:r>
              <a:rPr lang="ru-RU" sz="2400" dirty="0" smtClean="0"/>
              <a:t>родного края;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развивать навыки грамотного</a:t>
            </a:r>
          </a:p>
          <a:p>
            <a:r>
              <a:rPr lang="ru-RU" sz="2400" dirty="0" smtClean="0"/>
              <a:t> письма;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формировать умения определять  </a:t>
            </a:r>
          </a:p>
          <a:p>
            <a:r>
              <a:rPr lang="ru-RU" sz="2400" dirty="0" smtClean="0"/>
              <a:t>определённо-личные предложения</a:t>
            </a:r>
          </a:p>
          <a:p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4572008"/>
            <a:ext cx="818313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</a:rPr>
              <a:t>Из необъятного числа слов он [Бунин]</a:t>
            </a:r>
          </a:p>
          <a:p>
            <a:r>
              <a:rPr lang="ru-RU" sz="2800" i="1" dirty="0" smtClean="0">
                <a:solidFill>
                  <a:schemeClr val="bg1"/>
                </a:solidFill>
              </a:rPr>
              <a:t> безошибочно выбирал для каждого рассказа</a:t>
            </a:r>
          </a:p>
          <a:p>
            <a:r>
              <a:rPr lang="ru-RU" sz="2800" i="1" dirty="0" smtClean="0">
                <a:solidFill>
                  <a:schemeClr val="bg1"/>
                </a:solidFill>
              </a:rPr>
              <a:t> слова наиболее живописные, наиболее сильные.</a:t>
            </a:r>
          </a:p>
          <a:p>
            <a:r>
              <a:rPr lang="ru-RU" sz="2800" i="1" dirty="0" smtClean="0">
                <a:solidFill>
                  <a:schemeClr val="bg1"/>
                </a:solidFill>
              </a:rPr>
              <a:t> (К. Паустовский)</a:t>
            </a:r>
            <a:endParaRPr lang="ru-RU" sz="28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428604"/>
            <a:ext cx="5686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tx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ЗАДАЧИ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cap="all" spc="0" dirty="0" smtClean="0">
                <a:ln w="0"/>
                <a:solidFill>
                  <a:schemeClr val="tx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УРОКА</a:t>
            </a:r>
            <a:endParaRPr lang="ru-RU" sz="5400" b="1" cap="all" spc="0" dirty="0">
              <a:ln w="0"/>
              <a:solidFill>
                <a:schemeClr val="tx2">
                  <a:lumMod val="2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User\Desktop\Учитель-учителю\На урок с Буниным\pb_308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2628906" cy="30432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1571612"/>
            <a:ext cx="564360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закреплять понятия односоставных</a:t>
            </a:r>
          </a:p>
          <a:p>
            <a:pPr marL="342900" indent="-342900"/>
            <a:r>
              <a:rPr lang="ru-RU" sz="2400" dirty="0" smtClean="0"/>
              <a:t> предложений;</a:t>
            </a:r>
          </a:p>
          <a:p>
            <a:pPr marL="342900" indent="-342900"/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воспитывать любовь к природе </a:t>
            </a:r>
          </a:p>
          <a:p>
            <a:r>
              <a:rPr lang="ru-RU" sz="2400" dirty="0" smtClean="0"/>
              <a:t>родного края;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развивать навыки грамотного</a:t>
            </a:r>
          </a:p>
          <a:p>
            <a:r>
              <a:rPr lang="ru-RU" sz="2400" dirty="0" smtClean="0"/>
              <a:t> письма;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формировать умения </a:t>
            </a:r>
            <a:r>
              <a:rPr lang="ru-RU" sz="2400" dirty="0" smtClean="0"/>
              <a:t> </a:t>
            </a:r>
            <a:r>
              <a:rPr lang="ru-RU" sz="2400" dirty="0" smtClean="0"/>
              <a:t>вы</a:t>
            </a:r>
            <a:r>
              <a:rPr lang="ru-RU" sz="2400" dirty="0" smtClean="0"/>
              <a:t>делять  </a:t>
            </a:r>
            <a:endParaRPr lang="ru-RU" sz="2400" dirty="0" smtClean="0"/>
          </a:p>
          <a:p>
            <a:r>
              <a:rPr lang="ru-RU" sz="2400" dirty="0" smtClean="0"/>
              <a:t>определённо-личные предложения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8254952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i="1" dirty="0" smtClean="0"/>
              <a:t>Есть на полях моей родины скромные </a:t>
            </a:r>
            <a:endParaRPr lang="ru-RU" sz="2400" dirty="0" smtClean="0"/>
          </a:p>
          <a:p>
            <a:r>
              <a:rPr lang="ru-RU" sz="2400" i="1" dirty="0" smtClean="0"/>
              <a:t>Сестры и братья заморских цветов: </a:t>
            </a:r>
            <a:endParaRPr lang="ru-RU" sz="2400" dirty="0" smtClean="0"/>
          </a:p>
          <a:p>
            <a:r>
              <a:rPr lang="ru-RU" sz="2400" i="1" dirty="0" smtClean="0"/>
              <a:t>И возрасти их весна благовонная </a:t>
            </a:r>
            <a:endParaRPr lang="ru-RU" sz="2400" dirty="0" smtClean="0"/>
          </a:p>
          <a:p>
            <a:r>
              <a:rPr lang="ru-RU" sz="2400" i="1" dirty="0" smtClean="0"/>
              <a:t>В зелени майской лесов и лугов.</a:t>
            </a:r>
            <a:endParaRPr lang="ru-RU" sz="2400" dirty="0" smtClean="0"/>
          </a:p>
          <a:p>
            <a:pPr lvl="0"/>
            <a:r>
              <a:rPr lang="ru-RU" sz="2400" i="1" dirty="0" smtClean="0"/>
              <a:t>                     </a:t>
            </a:r>
          </a:p>
          <a:p>
            <a:pPr lvl="0"/>
            <a:r>
              <a:rPr lang="ru-RU" sz="2400" i="1" dirty="0" smtClean="0"/>
              <a:t>                                      И так же будет неба дно </a:t>
            </a:r>
            <a:endParaRPr lang="ru-RU" sz="2400" dirty="0" smtClean="0"/>
          </a:p>
          <a:p>
            <a:r>
              <a:rPr lang="ru-RU" sz="2400" i="1" dirty="0" smtClean="0"/>
              <a:t>                                      Смотреть в открытое окно </a:t>
            </a:r>
            <a:endParaRPr lang="ru-RU" sz="2400" dirty="0" smtClean="0"/>
          </a:p>
          <a:p>
            <a:r>
              <a:rPr lang="ru-RU" sz="2400" i="1" dirty="0" smtClean="0"/>
              <a:t>                                       И море ровной синевой </a:t>
            </a:r>
            <a:endParaRPr lang="ru-RU" sz="2400" dirty="0" smtClean="0"/>
          </a:p>
          <a:p>
            <a:r>
              <a:rPr lang="ru-RU" sz="2400" i="1" dirty="0" smtClean="0"/>
              <a:t>                                       Манить в простор пустынный свой. </a:t>
            </a:r>
            <a:endParaRPr lang="ru-RU" sz="2400" dirty="0" smtClean="0"/>
          </a:p>
          <a:p>
            <a:pPr lvl="0"/>
            <a:endParaRPr lang="ru-RU" sz="2400" i="1" dirty="0" smtClean="0"/>
          </a:p>
          <a:p>
            <a:pPr lvl="0"/>
            <a:r>
              <a:rPr lang="ru-RU" sz="2400" i="1" dirty="0" smtClean="0"/>
              <a:t>Едем бором, черными лесами. </a:t>
            </a:r>
            <a:endParaRPr lang="ru-RU" sz="2400" dirty="0" smtClean="0"/>
          </a:p>
          <a:p>
            <a:r>
              <a:rPr lang="ru-RU" sz="2400" i="1" dirty="0" smtClean="0"/>
              <a:t>Вот гора, песчаный спуск в долину. </a:t>
            </a:r>
            <a:endParaRPr lang="ru-RU" sz="2400" dirty="0" smtClean="0"/>
          </a:p>
          <a:p>
            <a:r>
              <a:rPr lang="ru-RU" sz="2400" i="1" dirty="0" smtClean="0"/>
              <a:t>Вечереет. На горе пред нами </a:t>
            </a:r>
            <a:endParaRPr lang="ru-RU" sz="2400" dirty="0" smtClean="0"/>
          </a:p>
          <a:p>
            <a:r>
              <a:rPr lang="ru-RU" sz="2400" i="1" dirty="0" smtClean="0"/>
              <a:t>Лес щетинит новую вершину. 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3" name="Рисунок 2" descr="Forest Flow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428604"/>
            <a:ext cx="2714644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Do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357430"/>
            <a:ext cx="2500298" cy="19288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E:\КАРТИНКИ\B5L0MCAIELM7FCAYBLS50CA1DKSJJCAZHXNQ4CAKGVG6BCAFMT4QKCART2I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143380"/>
            <a:ext cx="2890393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810489" cy="597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Выпишите односоставные предложения, взятые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из произведений И.Бунина,  и подчеркните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грамматическую основу :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tx2">
                    <a:lumMod val="90000"/>
                  </a:schemeClr>
                </a:solidFill>
              </a:rPr>
              <a:t>После обеда вышли из ярко и горячо  </a:t>
            </a:r>
          </a:p>
          <a:p>
            <a:pPr lvl="0"/>
            <a:r>
              <a:rPr lang="ru-RU" sz="2800" b="1" i="1" dirty="0" smtClean="0">
                <a:solidFill>
                  <a:schemeClr val="tx2">
                    <a:lumMod val="90000"/>
                  </a:schemeClr>
                </a:solidFill>
              </a:rPr>
              <a:t>освещенной   столовой на палубу и </a:t>
            </a:r>
          </a:p>
          <a:p>
            <a:pPr lvl="0"/>
            <a:r>
              <a:rPr lang="ru-RU" sz="2800" b="1" i="1" dirty="0" smtClean="0">
                <a:solidFill>
                  <a:schemeClr val="tx2">
                    <a:lumMod val="90000"/>
                  </a:schemeClr>
                </a:solidFill>
              </a:rPr>
              <a:t> остановились у поручней.</a:t>
            </a:r>
            <a:endParaRPr lang="ru-RU" sz="2800" b="1" dirty="0" smtClean="0">
              <a:solidFill>
                <a:schemeClr val="tx2">
                  <a:lumMod val="90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Это у меня голова кружится, или мы куда-то </a:t>
            </a:r>
          </a:p>
          <a:p>
            <a:pPr lvl="0"/>
            <a:r>
              <a:rPr lang="ru-RU" sz="28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поворачиваем?</a:t>
            </a:r>
            <a:endParaRPr lang="ru-RU" sz="2800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FFFF00"/>
                </a:solidFill>
              </a:rPr>
              <a:t>Рука, маленькая и сильная, пахла загаром.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Но вот поднялись, выехали и затрещали </a:t>
            </a:r>
          </a:p>
          <a:p>
            <a:pPr lvl="0"/>
            <a:r>
              <a:rPr lang="ru-RU" sz="2800" b="1" i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по мостовой …</a:t>
            </a:r>
            <a:endParaRPr lang="ru-RU" sz="2800" b="1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По-прежнему была проста, весела и - уже </a:t>
            </a:r>
          </a:p>
          <a:p>
            <a:pPr lvl="0"/>
            <a:r>
              <a:rPr lang="ru-RU" sz="28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рассудительна.</a:t>
            </a:r>
            <a:endParaRPr lang="ru-RU" sz="28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2290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ПРЕДЛОЖЕНИЯ</a:t>
            </a:r>
          </a:p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ОПРЕДЕЛЁННО-ЛИЧНЫЕ</a:t>
            </a:r>
            <a:endParaRPr lang="ru-RU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C:\Users\User\Desktop\5be0037i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3429024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071934" y="2928934"/>
            <a:ext cx="44291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«Лишь слову</a:t>
            </a:r>
          </a:p>
          <a:p>
            <a:r>
              <a:rPr lang="ru-RU" sz="3600" dirty="0" smtClean="0"/>
              <a:t> жизнь дана …»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        И.Бунин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5786454"/>
            <a:ext cx="2378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Памятник И.Бунину </a:t>
            </a:r>
          </a:p>
          <a:p>
            <a:r>
              <a:rPr lang="ru-RU" dirty="0" smtClean="0"/>
              <a:t>на родине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/>
          <p:cNvSpPr>
            <a:spLocks noChangeShapeType="1"/>
          </p:cNvSpPr>
          <p:nvPr/>
        </p:nvSpPr>
        <p:spPr bwMode="auto">
          <a:xfrm flipH="1">
            <a:off x="2214546" y="1500174"/>
            <a:ext cx="295275" cy="409575"/>
          </a:xfrm>
          <a:prstGeom prst="straightConnector1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/>
          <p:cNvSpPr>
            <a:spLocks noChangeShapeType="1"/>
          </p:cNvSpPr>
          <p:nvPr/>
        </p:nvSpPr>
        <p:spPr bwMode="auto">
          <a:xfrm>
            <a:off x="5786446" y="1500174"/>
            <a:ext cx="981075" cy="1724025"/>
          </a:xfrm>
          <a:prstGeom prst="straightConnector1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/>
          <p:cNvSpPr>
            <a:spLocks noChangeShapeType="1"/>
          </p:cNvSpPr>
          <p:nvPr/>
        </p:nvSpPr>
        <p:spPr bwMode="auto">
          <a:xfrm>
            <a:off x="4857752" y="1500174"/>
            <a:ext cx="1357322" cy="4286280"/>
          </a:xfrm>
          <a:prstGeom prst="straightConnector1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/>
          <p:cNvSpPr>
            <a:spLocks noChangeShapeType="1"/>
          </p:cNvSpPr>
          <p:nvPr/>
        </p:nvSpPr>
        <p:spPr bwMode="auto">
          <a:xfrm flipH="1">
            <a:off x="2000232" y="1500175"/>
            <a:ext cx="1509712" cy="3000396"/>
          </a:xfrm>
          <a:prstGeom prst="straightConnector1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500034" y="428604"/>
            <a:ext cx="73999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ОДНОСОСТАВНЫЕ ПРЕДЛОЖЕНИЯ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С ГЛАВНЫМ ЧЛЕНОМ СКАЗУЕМЫМ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>
            <a:off x="214282" y="1928802"/>
            <a:ext cx="6391275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0" cmpd="thickThin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ОПРЕДЕЛЁННО - ЛИЧНОЕ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auto">
          <a:xfrm>
            <a:off x="1643042" y="3214686"/>
            <a:ext cx="7277100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0" cmpd="thickThin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НЕОПРЕДЕЛЁННО - ЛИЧНОЕ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AutoShape 15"/>
          <p:cNvSpPr>
            <a:spLocks noChangeArrowheads="1"/>
          </p:cNvSpPr>
          <p:nvPr/>
        </p:nvSpPr>
        <p:spPr bwMode="auto">
          <a:xfrm>
            <a:off x="214282" y="4500570"/>
            <a:ext cx="6391275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0" cmpd="thickThin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ОБОБЩЁННО - ЛИЧНОЕ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AutoShape 17"/>
          <p:cNvSpPr>
            <a:spLocks noChangeArrowheads="1"/>
          </p:cNvSpPr>
          <p:nvPr/>
        </p:nvSpPr>
        <p:spPr bwMode="auto">
          <a:xfrm>
            <a:off x="4286248" y="5786454"/>
            <a:ext cx="3552825" cy="914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0" cmpd="thickThin">
            <a:solidFill>
              <a:srgbClr val="C0504D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ru-RU" sz="3600" b="1" dirty="0" smtClean="0">
                <a:solidFill>
                  <a:schemeClr val="bg1"/>
                </a:solidFill>
              </a:rPr>
              <a:t>БЕЗЛИЧНОЕ</a:t>
            </a:r>
            <a:endParaRPr lang="ru-RU" sz="36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928802"/>
            <a:ext cx="83582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«В определённо-личном  предложении форма глагола указывает </a:t>
            </a:r>
          </a:p>
          <a:p>
            <a:r>
              <a:rPr lang="ru-RU" sz="3200" b="1" i="1" dirty="0" smtClean="0"/>
              <a:t>на определённое действующее  лицо, говорящего или  его  собеседника        (его можно  обозначить   личными местоимениями   я, ты, вы, мы). Например:</a:t>
            </a:r>
          </a:p>
          <a:p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Схожу-ка</a:t>
            </a:r>
            <a:r>
              <a:rPr lang="ru-RU" sz="3200" b="1" i="1" dirty="0" smtClean="0">
                <a:solidFill>
                  <a:schemeClr val="bg1"/>
                </a:solidFill>
              </a:rPr>
              <a:t> к нему. Вместе пойдём.</a:t>
            </a:r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85728"/>
            <a:ext cx="8229048" cy="156966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etal">
            <a:bevelT w="165100" prst="coolSlant"/>
          </a:sp3d>
        </p:spPr>
        <p:txBody>
          <a:bodyPr wrap="non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Определённо-личные</a:t>
            </a:r>
          </a:p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предложения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85794"/>
            <a:ext cx="8746240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Прочитайте и запишите строчки</a:t>
            </a:r>
          </a:p>
          <a:p>
            <a:r>
              <a:rPr lang="ru-RU" sz="4000" dirty="0" smtClean="0"/>
              <a:t> из сонета И. Северянина о Бунине :</a:t>
            </a:r>
          </a:p>
          <a:p>
            <a:r>
              <a:rPr lang="ru-RU" sz="4400" b="1" i="1" dirty="0" smtClean="0">
                <a:solidFill>
                  <a:schemeClr val="bg1"/>
                </a:solidFill>
              </a:rPr>
              <a:t>Уют</a:t>
            </a:r>
            <a:r>
              <a:rPr lang="ru-RU" sz="4400" b="1" dirty="0" smtClean="0">
                <a:solidFill>
                  <a:schemeClr val="bg1"/>
                </a:solidFill>
              </a:rPr>
              <a:t> </a:t>
            </a:r>
            <a:r>
              <a:rPr lang="ru-RU" sz="4400" b="1" i="1" dirty="0" smtClean="0">
                <a:solidFill>
                  <a:schemeClr val="bg1"/>
                </a:solidFill>
              </a:rPr>
              <a:t>усадеб в пору листопада.</a:t>
            </a:r>
          </a:p>
          <a:p>
            <a:r>
              <a:rPr lang="ru-RU" sz="4400" b="1" i="1" dirty="0" smtClean="0">
                <a:solidFill>
                  <a:schemeClr val="bg1"/>
                </a:solidFill>
              </a:rPr>
              <a:t> Благая одиночества отрада. </a:t>
            </a:r>
          </a:p>
          <a:p>
            <a:r>
              <a:rPr lang="ru-RU" sz="4400" b="1" i="1" dirty="0" smtClean="0">
                <a:solidFill>
                  <a:schemeClr val="bg1"/>
                </a:solidFill>
              </a:rPr>
              <a:t>Ружье. Собака...</a:t>
            </a:r>
            <a:endParaRPr lang="ru-RU" sz="4400" b="1" dirty="0" smtClean="0">
              <a:solidFill>
                <a:schemeClr val="bg1"/>
              </a:solidFill>
            </a:endParaRPr>
          </a:p>
          <a:p>
            <a:endParaRPr lang="ru-RU" sz="3200" dirty="0" smtClean="0"/>
          </a:p>
          <a:p>
            <a:r>
              <a:rPr lang="ru-RU" sz="3200" dirty="0" smtClean="0"/>
              <a:t>Анализируем характер этих </a:t>
            </a:r>
          </a:p>
          <a:p>
            <a:r>
              <a:rPr lang="ru-RU" sz="3200" dirty="0" smtClean="0"/>
              <a:t>предложений, выделяем </a:t>
            </a:r>
          </a:p>
          <a:p>
            <a:r>
              <a:rPr lang="ru-RU" sz="3200" dirty="0" smtClean="0"/>
              <a:t>грамматическую основу.</a:t>
            </a:r>
          </a:p>
          <a:p>
            <a:endParaRPr lang="ru-RU" sz="4000" dirty="0"/>
          </a:p>
        </p:txBody>
      </p:sp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Picture\fwgard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92433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00042"/>
            <a:ext cx="9175461" cy="5878532"/>
          </a:xfrm>
          <a:prstGeom prst="rect">
            <a:avLst/>
          </a:prstGeom>
          <a:solidFill>
            <a:schemeClr val="accent1">
              <a:alpha val="82000"/>
            </a:schemeClr>
          </a:solidFill>
        </p:spPr>
        <p:txBody>
          <a:bodyPr wrap="none" rtlCol="0">
            <a:spAutoFit/>
          </a:bodyPr>
          <a:lstStyle/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Выразительно прочитайте стихотворение.  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Выполните орфографический и пунктуационный разбор. 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Какие языковые средства использует Бунин.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 Составьте словосочетания с выделенными словами.</a:t>
            </a:r>
          </a:p>
          <a:p>
            <a:r>
              <a:rPr lang="ru-RU" sz="2800" b="1" i="1" dirty="0" smtClean="0"/>
              <a:t>И цветы и </a:t>
            </a:r>
            <a:r>
              <a:rPr lang="ru-RU" sz="2800" b="1" i="1" dirty="0" smtClean="0">
                <a:solidFill>
                  <a:schemeClr val="bg1"/>
                </a:solidFill>
              </a:rPr>
              <a:t>шмели</a:t>
            </a:r>
            <a:r>
              <a:rPr lang="ru-RU" sz="2800" b="1" i="1" dirty="0" smtClean="0"/>
              <a:t> и трава и к..</a:t>
            </a:r>
            <a:r>
              <a:rPr lang="ru-RU" sz="2800" b="1" i="1" dirty="0" err="1" smtClean="0"/>
              <a:t>лосья</a:t>
            </a:r>
            <a:r>
              <a:rPr lang="ru-RU" sz="2800" b="1" i="1" dirty="0" smtClean="0"/>
              <a:t>, </a:t>
            </a:r>
            <a:endParaRPr lang="ru-RU" sz="2800" b="1" dirty="0" smtClean="0"/>
          </a:p>
          <a:p>
            <a:r>
              <a:rPr lang="ru-RU" sz="2800" b="1" i="1" dirty="0" smtClean="0"/>
              <a:t>И лазурь, и п..</a:t>
            </a:r>
            <a:r>
              <a:rPr lang="ru-RU" sz="2800" b="1" i="1" dirty="0" err="1" smtClean="0"/>
              <a:t>луденный</a:t>
            </a:r>
            <a:r>
              <a:rPr lang="ru-RU" sz="2800" b="1" i="1" dirty="0" smtClean="0"/>
              <a:t> зной... </a:t>
            </a:r>
            <a:endParaRPr lang="ru-RU" sz="2800" b="1" dirty="0" smtClean="0"/>
          </a:p>
          <a:p>
            <a:r>
              <a:rPr lang="ru-RU" sz="2800" b="1" i="1" dirty="0" smtClean="0"/>
              <a:t>Срок </a:t>
            </a:r>
            <a:r>
              <a:rPr lang="ru-RU" sz="2800" b="1" i="1" dirty="0" err="1" smtClean="0"/>
              <a:t>настан</a:t>
            </a:r>
            <a:r>
              <a:rPr lang="ru-RU" sz="2800" b="1" i="1" dirty="0" smtClean="0"/>
              <a:t>..т - Господь сына блудного </a:t>
            </a:r>
            <a:r>
              <a:rPr lang="ru-RU" sz="2800" b="1" i="1" dirty="0" smtClean="0">
                <a:solidFill>
                  <a:schemeClr val="bg1"/>
                </a:solidFill>
              </a:rPr>
              <a:t>спросит</a:t>
            </a:r>
            <a:r>
              <a:rPr lang="ru-RU" sz="2800" b="1" i="1" dirty="0" smtClean="0"/>
              <a:t>: </a:t>
            </a:r>
            <a:endParaRPr lang="ru-RU" sz="2800" b="1" dirty="0" smtClean="0"/>
          </a:p>
          <a:p>
            <a:r>
              <a:rPr lang="ru-RU" sz="2800" b="1" i="1" dirty="0" smtClean="0"/>
              <a:t> Был ли </a:t>
            </a:r>
            <a:r>
              <a:rPr lang="ru-RU" sz="2800" b="1" i="1" dirty="0" smtClean="0">
                <a:solidFill>
                  <a:schemeClr val="bg1"/>
                </a:solidFill>
              </a:rPr>
              <a:t>счастлив</a:t>
            </a:r>
            <a:r>
              <a:rPr lang="ru-RU" sz="2800" b="1" i="1" dirty="0" smtClean="0"/>
              <a:t> ты в жизни земной? </a:t>
            </a:r>
            <a:endParaRPr lang="ru-RU" sz="2800" b="1" dirty="0" smtClean="0"/>
          </a:p>
          <a:p>
            <a:r>
              <a:rPr lang="ru-RU" sz="2800" b="1" i="1" dirty="0" smtClean="0"/>
              <a:t> </a:t>
            </a:r>
            <a:endParaRPr lang="ru-RU" sz="2800" b="1" dirty="0" smtClean="0"/>
          </a:p>
          <a:p>
            <a:r>
              <a:rPr lang="ru-RU" sz="2800" b="1" i="1" dirty="0" smtClean="0"/>
              <a:t>И забуду я все - вспомню только вот эти </a:t>
            </a:r>
            <a:endParaRPr lang="ru-RU" sz="2800" b="1" dirty="0" smtClean="0"/>
          </a:p>
          <a:p>
            <a:r>
              <a:rPr lang="ru-RU" sz="2800" b="1" i="1" dirty="0" smtClean="0"/>
              <a:t>Полевые пути меж </a:t>
            </a:r>
            <a:r>
              <a:rPr lang="ru-RU" sz="2800" b="1" i="1" dirty="0" smtClean="0">
                <a:solidFill>
                  <a:schemeClr val="bg1"/>
                </a:solidFill>
              </a:rPr>
              <a:t>к..</a:t>
            </a:r>
            <a:r>
              <a:rPr lang="ru-RU" sz="2800" b="1" i="1" dirty="0" err="1" smtClean="0">
                <a:solidFill>
                  <a:schemeClr val="bg1"/>
                </a:solidFill>
              </a:rPr>
              <a:t>лосьев</a:t>
            </a:r>
            <a:r>
              <a:rPr lang="ru-RU" sz="2800" b="1" i="1" dirty="0" smtClean="0"/>
              <a:t> и трав. </a:t>
            </a:r>
            <a:endParaRPr lang="ru-RU" sz="2800" b="1" dirty="0" smtClean="0"/>
          </a:p>
          <a:p>
            <a:r>
              <a:rPr lang="ru-RU" sz="2800" b="1" i="1" dirty="0" smtClean="0"/>
              <a:t>И от </a:t>
            </a:r>
            <a:r>
              <a:rPr lang="ru-RU" sz="2800" b="1" i="1" dirty="0" err="1" smtClean="0"/>
              <a:t>сладос</a:t>
            </a:r>
            <a:r>
              <a:rPr lang="ru-RU" sz="2800" b="1" i="1" dirty="0" smtClean="0"/>
              <a:t>..</a:t>
            </a:r>
            <a:r>
              <a:rPr lang="ru-RU" sz="2800" b="1" i="1" dirty="0" err="1" smtClean="0"/>
              <a:t>ных</a:t>
            </a:r>
            <a:r>
              <a:rPr lang="ru-RU" sz="2800" b="1" i="1" dirty="0" smtClean="0"/>
              <a:t> слез не успею ответить </a:t>
            </a:r>
            <a:endParaRPr lang="ru-RU" sz="2800" b="1" dirty="0" smtClean="0"/>
          </a:p>
          <a:p>
            <a:r>
              <a:rPr lang="ru-RU" sz="2800" b="1" i="1" dirty="0" smtClean="0"/>
              <a:t>К милосердным Колен..м  </a:t>
            </a:r>
            <a:r>
              <a:rPr lang="ru-RU" sz="2800" b="1" i="1" dirty="0" smtClean="0">
                <a:solidFill>
                  <a:schemeClr val="bg1"/>
                </a:solidFill>
              </a:rPr>
              <a:t>припав</a:t>
            </a:r>
            <a:r>
              <a:rPr lang="ru-RU" sz="2800" i="1" dirty="0" smtClean="0"/>
              <a:t>. 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176</TotalTime>
  <Words>419</Words>
  <Application>Microsoft Office PowerPoint</Application>
  <PresentationFormat>Экран (4:3)</PresentationFormat>
  <Paragraphs>99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2007-11-29T14:55:13Z</dcterms:created>
  <dcterms:modified xsi:type="dcterms:W3CDTF">2007-12-09T15:20:33Z</dcterms:modified>
</cp:coreProperties>
</file>